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72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7DD92-A300-4E1F-FEBD-B06A16872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AD5217-22B4-0366-FC63-69D81DF20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D5F59-9D50-2188-63A5-78F92792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935A3-B5C9-5A48-F32D-9975CEA1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C756A-EE55-95A5-54C4-E3BE4BF1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4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B3315-6B99-40AD-8619-26487F3C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9ECC8B-5F90-44CA-FA26-9A422E2B0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F97E6-6B5C-AF9C-5655-3D8E73A7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A1DD5-E3C4-A2EF-07CD-53DDE6E8D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0EFF7-EB99-E937-6DAA-D459862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51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F51219-1960-F049-4639-11072B392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FB37A1-3E76-91FE-5088-F4D7ECDD8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6FE8A-4567-A4BE-5F51-1D6ECE5D4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EB26D-A047-5A91-8E66-438161BE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0DFC2-2BF1-73D3-DCD1-C25FF25E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A1A4-8B14-1A98-9E52-2550ED700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7AE7A-460A-15F2-ED59-69B9132C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D70D6-1492-4519-2F6B-071F2767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3EA4-F4AD-4AAE-4191-3D070E47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22A1F-2C26-D36C-6FA2-7C49F15A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03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A0CB2-D19D-9DA5-AFCC-BCAD9BAA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3FB32-2E9C-E0C2-954F-7F41EC698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78BB5-B78B-5491-66B9-3A309567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A1B41-F2EA-D902-C509-7CBA5B45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AAE66-B27C-447C-0142-50601297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21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0BF40-78E8-8A88-91F2-FAB3C0BC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29E33-9FA3-4544-AA7D-AD62A346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845073-F3C1-2E4E-D029-453D6086A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0BD3D6-D746-9B0F-5C4A-0969E77A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6905A-6489-1659-07A1-954461561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66FA8-F929-B557-2F97-B1C661BE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55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C3272-F9B9-0BE4-7194-B3517FF3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1C3A6-4AF0-E6A1-71B7-6A352A3C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C0332D-0489-59FF-BE2A-F4B81D4D6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1EAC62-2D3C-AE67-EEBA-853188D08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928593-4D4B-8C0C-0317-DBABDDEAC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5599B0-4D72-6460-56AF-4074F0B8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55E3BE-C516-5F49-3FF0-889F3E6C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362B67-2E14-331C-A88B-AA62DC1F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78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753E3-9ED4-6693-3265-5A282D1D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61A440-A590-DBDB-45EA-6CFDDFBB3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95A4BB-1A9D-210C-1857-9E4F544B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76F89B-58B6-A7EE-DA45-5652C646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1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F97ECB-5CD4-75BA-4E60-A3652200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F4BBA6-E6D0-A9FF-EE07-2846180E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C4AD7-0DA2-E9F7-3FBC-087AFCA0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69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28CAD-27E0-F5EC-593A-A7D30902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05411-029E-34BC-AEA8-CED4964F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1BA6EA-3BF0-975A-A3A6-2827AB198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432775-E93A-8091-9C61-04B1095C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571B44-B4BC-0A8E-CB2D-41A43082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792BF4-90A5-115C-C4C0-4BBE45C5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2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47BA4-5D1A-DC5B-9B30-2ED5FE27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F2626B-0785-1A73-7D61-9D7B0CC7B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529E7A-93B4-9A06-2EE2-E2169F83E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C6F75F-8DF0-3953-0C2E-6B11F069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05678F-D3DD-8A42-E6C8-5C08C0CB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759C6-4F86-5DA5-6F6E-4E93B45B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7E66D8-B033-F83C-18B7-36FD9281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189A2C-6D05-A029-0944-29746B2C6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E9CB2-B7F3-4ED4-FF1D-9DDB47E5B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3D84C-469E-C14A-A477-EB052D175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7AFA5-6E7C-16DB-C6B1-BFFCBA269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8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CD4EA-F9C6-B3A4-0D68-8BD93BCF8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 Convolutional Neural Network Cascade for Face Detection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5FA177-9C59-2BAB-0644-C7F1C8817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201912056 Noh </a:t>
            </a:r>
            <a:r>
              <a:rPr lang="en-US" altLang="ko-KR" b="1" dirty="0" err="1">
                <a:solidFill>
                  <a:schemeClr val="bg2">
                    <a:lumMod val="25000"/>
                  </a:schemeClr>
                </a:solidFill>
              </a:rPr>
              <a:t>Sujin</a:t>
            </a:r>
            <a:b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Option 1-8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7DDF0-5107-DE0F-D0F8-366A3B8281C7}"/>
              </a:ext>
            </a:extLst>
          </p:cNvPr>
          <p:cNvSpPr txBox="1"/>
          <p:nvPr/>
        </p:nvSpPr>
        <p:spPr>
          <a:xfrm>
            <a:off x="107577" y="6481483"/>
            <a:ext cx="885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Paper link: https://openaccess.thecvf.com/content_cvpr_2015/html/Li_A_Convolutional_Neural_2015_CVPR_paper.html 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725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47664" y="3671936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he last binary classification CNN and relatively more complicated. 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Helvetica" panose="020B0604020202020204" pitchFamily="34" charset="0"/>
              </a:rPr>
              <a:t>Similar to the 24-net, we adopt the multi-resolution design in 48-net with additional input copy in 24 x 24 and a substructure the same as the 24-net.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ko-KR" altLang="en-US" sz="3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E631E8B-ACD3-9490-533A-8C2FC397C54F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5) 48-net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7C87F4-6B2F-ECA0-AA40-5D5889D7C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1" t="50850" r="29779" b="30066"/>
          <a:stretch/>
        </p:blipFill>
        <p:spPr>
          <a:xfrm>
            <a:off x="3005783" y="1595272"/>
            <a:ext cx="6180433" cy="15319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3D19D3-3A65-9ACD-9604-835A8BD140C1}"/>
              </a:ext>
            </a:extLst>
          </p:cNvPr>
          <p:cNvSpPr/>
          <p:nvPr/>
        </p:nvSpPr>
        <p:spPr>
          <a:xfrm>
            <a:off x="6077525" y="606549"/>
            <a:ext cx="3509819" cy="84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0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3602179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last stage in the cascade</a:t>
            </a:r>
          </a:p>
          <a:p>
            <a:pPr>
              <a:buFontTx/>
              <a:buChar char="-"/>
            </a:pPr>
            <a:r>
              <a:rPr lang="en-US" altLang="ko-KR" sz="1800" dirty="0"/>
              <a:t>The same N = 45 calibration patterns are pre-defined for the 48-calibration-net. We use only one pooling layer in this CNN to have more accurate calibration.</a:t>
            </a:r>
            <a:endParaRPr lang="ko-KR" alt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03345-DB5F-3477-22E7-B8A8EB82F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6" t="55629" r="31110" b="29565"/>
          <a:stretch/>
        </p:blipFill>
        <p:spPr bwMode="auto">
          <a:xfrm>
            <a:off x="3010893" y="1820304"/>
            <a:ext cx="6170214" cy="1267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EAE4CBE-64C2-1B34-7424-B30C69932E80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6) 48-calibration-net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0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1168646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Non-Maximum Suppression (NMS)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200" y="2133598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NMS After 48-net is applied globally to all detection windows at different scales to make most accurate detection window at the correct scale stand out and avoid redundant evaluation in the 48-calibration-net.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1674F5-91F0-3604-AB49-364D60D8A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8" t="35817" r="41250" b="24551"/>
          <a:stretch/>
        </p:blipFill>
        <p:spPr>
          <a:xfrm>
            <a:off x="3110753" y="3421732"/>
            <a:ext cx="5262282" cy="271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3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1168646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CNN for calibration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200" y="1872332"/>
            <a:ext cx="10515600" cy="399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motivation of applying the calibration is</a:t>
            </a:r>
          </a:p>
          <a:p>
            <a:pPr>
              <a:buFontTx/>
              <a:buChar char="-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 a result, without the calibration step, the next CNN in the cascade will have to evaluate more regions to maintain a good recall. The overall detection runtime increases significantly. </a:t>
            </a:r>
          </a:p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 address this problem, we train a multi-class classification CNN for calibration.</a:t>
            </a:r>
          </a:p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 shown above figure, after calibration the detection bounding box is better aligned to the real face center.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ko-KR" altLang="en-US" sz="36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EF4D7BC-6559-4A6F-6B86-F44C8521E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0" t="41128" r="50809" b="41478"/>
          <a:stretch/>
        </p:blipFill>
        <p:spPr bwMode="auto">
          <a:xfrm>
            <a:off x="6096000" y="1808809"/>
            <a:ext cx="3713218" cy="1518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106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3. Conclusion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B786CA-CC91-AC3C-A5E1-1B69463DE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5" t="29673" r="30735" b="54118"/>
          <a:stretch/>
        </p:blipFill>
        <p:spPr>
          <a:xfrm>
            <a:off x="1618836" y="1290917"/>
            <a:ext cx="8875058" cy="1972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61A75E-F772-8A4E-3E31-989915D3C4E6}"/>
              </a:ext>
            </a:extLst>
          </p:cNvPr>
          <p:cNvSpPr txBox="1"/>
          <p:nvPr/>
        </p:nvSpPr>
        <p:spPr>
          <a:xfrm>
            <a:off x="1075763" y="3733799"/>
            <a:ext cx="99612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this</a:t>
            </a:r>
            <a:r>
              <a:rPr lang="ko-KR" altLang="en-US" dirty="0"/>
              <a:t> </a:t>
            </a:r>
            <a:r>
              <a:rPr lang="en-US" altLang="ko-KR" dirty="0"/>
              <a:t>study</a:t>
            </a:r>
            <a:r>
              <a:rPr lang="ko-KR" altLang="en-US" dirty="0"/>
              <a:t>, </a:t>
            </a:r>
            <a:r>
              <a:rPr lang="en-US" altLang="ko-KR" dirty="0"/>
              <a:t>w</a:t>
            </a:r>
            <a:r>
              <a:rPr lang="ko-KR" altLang="en-US" dirty="0" err="1"/>
              <a:t>e</a:t>
            </a:r>
            <a:r>
              <a:rPr lang="ko-KR" altLang="en-US" dirty="0"/>
              <a:t> </a:t>
            </a:r>
            <a:r>
              <a:rPr lang="ko-KR" altLang="en-US" dirty="0" err="1"/>
              <a:t>present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CNN </a:t>
            </a:r>
            <a:r>
              <a:rPr lang="ko-KR" altLang="en-US" dirty="0" err="1"/>
              <a:t>cascade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fast</a:t>
            </a:r>
            <a:r>
              <a:rPr lang="ko-KR" altLang="en-US" dirty="0"/>
              <a:t> </a:t>
            </a:r>
            <a:r>
              <a:rPr lang="ko-KR" altLang="en-US" dirty="0" err="1"/>
              <a:t>face</a:t>
            </a:r>
            <a:r>
              <a:rPr lang="ko-KR" altLang="en-US" dirty="0"/>
              <a:t> </a:t>
            </a:r>
            <a:r>
              <a:rPr lang="ko-KR" altLang="en-US" dirty="0" err="1"/>
              <a:t>detection</a:t>
            </a:r>
            <a:r>
              <a:rPr lang="ko-KR" altLang="en-US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Calibration nets are introduced in the cascade to accelerate detection and improve bounding box quality.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30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CBB5DE-3202-7712-A6CE-3A18198EC902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Contents</a:t>
            </a:r>
            <a:endParaRPr lang="ko-KR" altLang="en-US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005580A-0458-4971-57F6-7042C0DBE43D}"/>
              </a:ext>
            </a:extLst>
          </p:cNvPr>
          <p:cNvSpPr/>
          <p:nvPr/>
        </p:nvSpPr>
        <p:spPr>
          <a:xfrm>
            <a:off x="717176" y="1385046"/>
            <a:ext cx="10820400" cy="5378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1. Research</a:t>
            </a:r>
            <a:r>
              <a:rPr lang="ko-KR" altLang="en-US" b="1" dirty="0"/>
              <a:t> </a:t>
            </a:r>
            <a:r>
              <a:rPr lang="en-US" altLang="ko-KR" b="1" dirty="0"/>
              <a:t>purpose</a:t>
            </a:r>
            <a:endParaRPr lang="ko-KR" altLang="en-US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8FC406-544D-EAD7-1B9F-B650B3DA61AE}"/>
              </a:ext>
            </a:extLst>
          </p:cNvPr>
          <p:cNvSpPr/>
          <p:nvPr/>
        </p:nvSpPr>
        <p:spPr>
          <a:xfrm>
            <a:off x="717176" y="3330388"/>
            <a:ext cx="10820400" cy="5378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3. Conclusion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3A703E-6430-7D65-ABED-0E1807AA5ED4}"/>
              </a:ext>
            </a:extLst>
          </p:cNvPr>
          <p:cNvSpPr/>
          <p:nvPr/>
        </p:nvSpPr>
        <p:spPr>
          <a:xfrm>
            <a:off x="717176" y="2338480"/>
            <a:ext cx="10820400" cy="5378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Research process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009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D8463-EC8B-AE78-787E-2036FC49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76288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difficulties in face detection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646"/>
            <a:ext cx="10515600" cy="1061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1. the large visual variations of human faces in the cluttered backgrounds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2. the large search space of possible face positions and face sizes</a:t>
            </a:r>
            <a:endParaRPr lang="ko-KR" altLang="en-US" sz="1800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1. </a:t>
            </a:r>
            <a:r>
              <a:rPr lang="en-US" altLang="ko-KR" sz="1800" b="1" dirty="0"/>
              <a:t>Research purpose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75534C5-0111-8C2F-3390-B6B7A80C374E}"/>
              </a:ext>
            </a:extLst>
          </p:cNvPr>
          <p:cNvSpPr txBox="1">
            <a:spLocks/>
          </p:cNvSpPr>
          <p:nvPr/>
        </p:nvSpPr>
        <p:spPr>
          <a:xfrm>
            <a:off x="838198" y="2716302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he boosted cascade 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4BBAE04-CEEA-01CC-3C4E-3709BD3E9434}"/>
              </a:ext>
            </a:extLst>
          </p:cNvPr>
          <p:cNvSpPr txBox="1">
            <a:spLocks/>
          </p:cNvSpPr>
          <p:nvPr/>
        </p:nvSpPr>
        <p:spPr>
          <a:xfrm>
            <a:off x="838198" y="3322727"/>
            <a:ext cx="10515600" cy="10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In the</a:t>
            </a:r>
            <a:r>
              <a:rPr lang="ko-KR" altLang="en-US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past,</a:t>
            </a:r>
            <a:r>
              <a:rPr lang="ko-KR" altLang="en-US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most popular and effective design for practical face detection. 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However, due to the simple nature of the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Haar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feature, it is relatively weak in the uncontrolled environment where faces are in varied poses, expressions under unexpected lighting. 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927C1-13AE-00EB-D2D1-A9BA2EA2A479}"/>
              </a:ext>
            </a:extLst>
          </p:cNvPr>
          <p:cNvSpPr txBox="1"/>
          <p:nvPr/>
        </p:nvSpPr>
        <p:spPr>
          <a:xfrm>
            <a:off x="838197" y="4560328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Therefore, this paper proposes a cascade architecture built on convolutional neural networks (CNNs) with very powerful discriminative capability, while maintaining high performance to address problems.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03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210668" y="1218235"/>
            <a:ext cx="11770659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CNN-based calibration stage after each of the detection stages in the cascade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9625C9-E533-9481-A437-10257350B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50000" r="29191" b="33464"/>
          <a:stretch/>
        </p:blipFill>
        <p:spPr>
          <a:xfrm>
            <a:off x="1145546" y="2846294"/>
            <a:ext cx="9900907" cy="2066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7B2-1DAB-445F-BFFB-72E31637E457}"/>
              </a:ext>
            </a:extLst>
          </p:cNvPr>
          <p:cNvSpPr txBox="1"/>
          <p:nvPr/>
        </p:nvSpPr>
        <p:spPr>
          <a:xfrm>
            <a:off x="4415116" y="4913067"/>
            <a:ext cx="3361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detector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2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1) 12-net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199" y="3449999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 very shallow binary classification CNN to quickly scan the testing image.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Densely scanning an image of size W × H with 4-pixel spacing for 12 × 12 detection windows is equivalent to apply the 12-net to the whole image to obtain a </a:t>
            </a:r>
            <a:b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map of confidence scores. 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Each point on the confidence map refers to a 12 × 12 detection window on the testing image.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34F69D-7180-FED5-A0EA-646FFFBD7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7" t="35303" r="51649" b="50276"/>
          <a:stretch/>
        </p:blipFill>
        <p:spPr bwMode="auto">
          <a:xfrm>
            <a:off x="3518540" y="1182952"/>
            <a:ext cx="5154919" cy="2168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4F0AFE-6203-BB57-0CFF-AFC5257A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71" t="45489" r="14117" b="50308"/>
          <a:stretch/>
        </p:blipFill>
        <p:spPr>
          <a:xfrm>
            <a:off x="7745505" y="4096318"/>
            <a:ext cx="3890683" cy="2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8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3361758"/>
            <a:ext cx="10515600" cy="3137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 shallow CNN after 12-net for bounding box calibration. 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 calibration patterns are pre-defined as a set of 3-dimensional scale changes and off-set vectors 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Given a detection window (x, y, w, h) with top-left corner at (x, y) of size (w, h), the calibration pattern adjusts the window to be</a:t>
            </a: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In this work, we have N = 45 patterns, formed by all combinations of 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Sn ∈ {0.83, 0.91, 1.0, 1.10, 1.21}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∈ {−0.17, 0, 0.17}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Y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∈ {−0.17, 0, 0.17}.</a:t>
            </a: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92430A-DE56-C961-2DCC-40F88B582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18" t="36131" r="51053" b="49118"/>
          <a:stretch/>
        </p:blipFill>
        <p:spPr bwMode="auto">
          <a:xfrm>
            <a:off x="3400341" y="1214608"/>
            <a:ext cx="5391317" cy="2168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7AC8BA51-F692-A5F9-E48D-901AE07609C3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2) 12-calibration-net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A50EF87-7B83-284D-8D49-3ABB255F0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0" t="42781" r="38976" b="48001"/>
          <a:stretch/>
        </p:blipFill>
        <p:spPr bwMode="auto">
          <a:xfrm>
            <a:off x="2104564" y="4028032"/>
            <a:ext cx="1713457" cy="336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783DD4EE-90FB-34B0-ED4C-197AAF5849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70" t="59004" r="21826" b="33583"/>
          <a:stretch/>
        </p:blipFill>
        <p:spPr bwMode="auto">
          <a:xfrm>
            <a:off x="4824994" y="4652677"/>
            <a:ext cx="3285189" cy="627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44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2010368"/>
            <a:ext cx="10515600" cy="4175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Given a detection window, the region is cropped out and resized to 12×12 as the input image for the 12-calibrationnet. 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calibration net outputs a vector of confidence scores [c1, c2, · · · 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cN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]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Since the calibration patterns are not orthogonal to each other, we take the average results of the patterns of high confidence score as the adjustment</a:t>
            </a: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Here t is a threshold to filter out low confident patterns.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AC8BA51-F692-A5F9-E48D-901AE07609C3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2) 12-calibration-net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5BA3BA-7303-072A-0E9E-49D4C7261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8" t="50329" r="54485" b="29673"/>
          <a:stretch/>
        </p:blipFill>
        <p:spPr>
          <a:xfrm>
            <a:off x="7198779" y="3281081"/>
            <a:ext cx="3982803" cy="21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3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2886632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An intermediate binary classification CNN to further reduce the number of detection windows.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Remaining detection windows from the 12-calibration-net are cropped out and resized into 24 x 24 images and evaluated by the 24-net.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 similar shallow structure is chosen for time efficiency.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multi-resolution structure</a:t>
            </a:r>
          </a:p>
          <a:p>
            <a:pPr>
              <a:buFontTx/>
              <a:buChar char="-"/>
            </a:pP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876FC5-5E28-E84E-8A03-64288691E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60" t="29309" r="30867" b="53673"/>
          <a:stretch/>
        </p:blipFill>
        <p:spPr bwMode="auto">
          <a:xfrm>
            <a:off x="4267499" y="1163557"/>
            <a:ext cx="3657002" cy="16774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62542D6-9DA5-5703-96F5-E69C34838BFE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3) 24-net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AC98E64-C283-16E0-8B46-E1E915821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4" t="42545" r="27543" b="37128"/>
          <a:stretch/>
        </p:blipFill>
        <p:spPr bwMode="auto">
          <a:xfrm>
            <a:off x="4444923" y="4344837"/>
            <a:ext cx="4686225" cy="22262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755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1037311" y="3021930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The predefined patterns and the calibration process is same as in the 12-calibration-net, Except for the input size to the 24-calibration-net is 24 x 24.</a:t>
            </a:r>
            <a:endParaRPr lang="ko-KR" altLang="en-US" sz="3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C9CDA10-C584-B46D-0D54-C76D7A3B6652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4) 24-calibration-net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5A9C25-4333-9BC4-F483-8FA6BC49B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7" t="29490" r="30999" b="55877"/>
          <a:stretch/>
        </p:blipFill>
        <p:spPr bwMode="auto">
          <a:xfrm>
            <a:off x="4124313" y="1304256"/>
            <a:ext cx="3943373" cy="1603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A0FB99E-3F0E-6081-0BAF-5837F09EF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86" t="40808" r="53734" b="40407"/>
          <a:stretch/>
        </p:blipFill>
        <p:spPr bwMode="auto">
          <a:xfrm>
            <a:off x="4221149" y="4034117"/>
            <a:ext cx="3749702" cy="2142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988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841</Words>
  <Application>Microsoft Office PowerPoint</Application>
  <PresentationFormat>와이드스크린</PresentationFormat>
  <Paragraphs>77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A Convolutional Neural Network Cascade for Face Detection</vt:lpstr>
      <vt:lpstr>PowerPoint 프레젠테이션</vt:lpstr>
      <vt:lpstr>The difficulties in face detection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report</dc:title>
  <dc:creator>노수진</dc:creator>
  <cp:lastModifiedBy>노수진</cp:lastModifiedBy>
  <cp:revision>31</cp:revision>
  <dcterms:created xsi:type="dcterms:W3CDTF">2022-06-08T08:54:46Z</dcterms:created>
  <dcterms:modified xsi:type="dcterms:W3CDTF">2022-06-10T03:17:23Z</dcterms:modified>
</cp:coreProperties>
</file>